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486" r:id="rId3"/>
    <p:sldId id="508" r:id="rId4"/>
    <p:sldId id="514" r:id="rId5"/>
    <p:sldId id="509" r:id="rId6"/>
    <p:sldId id="510" r:id="rId7"/>
    <p:sldId id="511" r:id="rId8"/>
    <p:sldId id="515" r:id="rId9"/>
    <p:sldId id="516" r:id="rId10"/>
    <p:sldId id="517" r:id="rId11"/>
    <p:sldId id="512" r:id="rId1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76" autoAdjust="0"/>
    <p:restoredTop sz="86445" autoAdjust="0"/>
  </p:normalViewPr>
  <p:slideViewPr>
    <p:cSldViewPr>
      <p:cViewPr>
        <p:scale>
          <a:sx n="90" d="100"/>
          <a:sy n="90" d="100"/>
        </p:scale>
        <p:origin x="-936" y="-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18" y="9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CDE6585-8848-4DD8-9F3A-5E0523776F01}" type="datetimeFigureOut">
              <a:rPr lang="en-US"/>
              <a:pPr>
                <a:defRPr/>
              </a:pPr>
              <a:t>1/18/14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en-US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1C577DA-5E85-4216-92D9-494F66666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29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F505C5-0ACD-49BD-A960-C071B327F37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931863" eaLnBrk="0" hangingPunct="0"/>
            <a:fld id="{C4E7AD27-5DF4-43BA-9A7B-4BF2F7B394B2}" type="slidenum">
              <a:rPr lang="en-US" sz="1200">
                <a:ea typeface="ＭＳ Ｐゴシック" pitchFamily="34" charset="-128"/>
              </a:rPr>
              <a:pPr algn="r" defTabSz="931863" eaLnBrk="0" hangingPunct="0"/>
              <a:t>10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931863" eaLnBrk="0" hangingPunct="0"/>
            <a:fld id="{4CF36CDD-EF6A-4077-9463-633973ED40D5}" type="slidenum">
              <a:rPr lang="en-US" sz="1200">
                <a:ea typeface="ＭＳ Ｐゴシック" pitchFamily="34" charset="-128"/>
              </a:rPr>
              <a:pPr algn="r" defTabSz="931863" eaLnBrk="0" hangingPunct="0"/>
              <a:t>11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A1F5BEE-F956-4143-8545-59D745208B69}" type="slidenum">
              <a:rPr lang="en-US">
                <a:latin typeface="Arial" charset="0"/>
                <a:ea typeface="ＭＳ Ｐゴシック" pitchFamily="34" charset="-128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931863" eaLnBrk="0" hangingPunct="0"/>
            <a:fld id="{6B5FAE7D-5078-4787-A716-944752F62946}" type="slidenum">
              <a:rPr lang="en-US" sz="1200">
                <a:ea typeface="ＭＳ Ｐゴシック" pitchFamily="34" charset="-128"/>
              </a:rPr>
              <a:pPr algn="r" defTabSz="931863" eaLnBrk="0" hangingPunct="0"/>
              <a:t>3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931863" eaLnBrk="0" hangingPunct="0"/>
            <a:fld id="{FB29C931-BF15-482C-88E1-80049E8EEF18}" type="slidenum">
              <a:rPr lang="en-US" sz="1200">
                <a:ea typeface="ＭＳ Ｐゴシック" pitchFamily="34" charset="-128"/>
              </a:rPr>
              <a:pPr algn="r" defTabSz="931863" eaLnBrk="0" hangingPunct="0"/>
              <a:t>4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931863" eaLnBrk="0" hangingPunct="0"/>
            <a:fld id="{39DCC2FD-C664-40B2-BEBA-463AC9BED777}" type="slidenum">
              <a:rPr lang="en-US" sz="1200">
                <a:ea typeface="ＭＳ Ｐゴシック" pitchFamily="34" charset="-128"/>
              </a:rPr>
              <a:pPr algn="r" defTabSz="931863" eaLnBrk="0" hangingPunct="0"/>
              <a:t>5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931863" eaLnBrk="0" hangingPunct="0"/>
            <a:fld id="{FA97376F-BD9A-4BFD-AE26-4751D89FDABD}" type="slidenum">
              <a:rPr lang="en-US" sz="1200">
                <a:ea typeface="ＭＳ Ｐゴシック" pitchFamily="34" charset="-128"/>
              </a:rPr>
              <a:pPr algn="r" defTabSz="931863" eaLnBrk="0" hangingPunct="0"/>
              <a:t>6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931863" eaLnBrk="0" hangingPunct="0"/>
            <a:fld id="{60F27FDF-DA61-4B84-858A-08A8D5DE0E52}" type="slidenum">
              <a:rPr lang="en-US" sz="1200">
                <a:ea typeface="ＭＳ Ｐゴシック" pitchFamily="34" charset="-128"/>
              </a:rPr>
              <a:pPr algn="r" defTabSz="931863" eaLnBrk="0" hangingPunct="0"/>
              <a:t>7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931863" eaLnBrk="0" hangingPunct="0"/>
            <a:fld id="{43AC5EC5-E330-49A8-9ED4-00B87D194244}" type="slidenum">
              <a:rPr lang="en-US" sz="1200">
                <a:ea typeface="ＭＳ Ｐゴシック" pitchFamily="34" charset="-128"/>
              </a:rPr>
              <a:pPr algn="r" defTabSz="931863" eaLnBrk="0" hangingPunct="0"/>
              <a:t>8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931863" eaLnBrk="0" hangingPunct="0"/>
            <a:fld id="{8E4DB7DB-CBE3-4E1C-80C9-230BE689A94C}" type="slidenum">
              <a:rPr lang="en-US" sz="1200">
                <a:ea typeface="ＭＳ Ｐゴシック" pitchFamily="34" charset="-128"/>
              </a:rPr>
              <a:pPr algn="r" defTabSz="931863" eaLnBrk="0" hangingPunct="0"/>
              <a:t>9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32347-0B6D-4F19-B7B5-92DE8F1830AF}" type="datetimeFigureOut">
              <a:rPr lang="en-GB"/>
              <a:pPr>
                <a:defRPr/>
              </a:pPr>
              <a:t>1/18/14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07F3D-C40D-4C9A-9950-119F9B3A52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D7AFC-B287-494A-B4E0-D5FAFE9650B5}" type="datetimeFigureOut">
              <a:rPr lang="en-GB"/>
              <a:pPr>
                <a:defRPr/>
              </a:pPr>
              <a:t>1/18/14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D30CC-EFF7-4031-9C05-F8089D0CFD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C9E6-AAB4-4C0A-BCEE-00436637FBF2}" type="datetimeFigureOut">
              <a:rPr lang="en-GB"/>
              <a:pPr>
                <a:defRPr/>
              </a:pPr>
              <a:t>1/18/14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A436E-48DE-4C21-B937-4F8605D1AC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D62AC-6D2C-4663-83D3-1B032CBF9246}" type="datetimeFigureOut">
              <a:rPr lang="en-GB"/>
              <a:pPr>
                <a:defRPr/>
              </a:pPr>
              <a:t>1/18/14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3E932-D8DC-43AE-A0B0-4D47FC29A8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4E740-146E-4F8B-A90A-7701F367CA70}" type="datetimeFigureOut">
              <a:rPr lang="en-GB"/>
              <a:pPr>
                <a:defRPr/>
              </a:pPr>
              <a:t>1/18/14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591F4-15F1-4462-A9CF-A90F8675B7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8DFBC-24E3-444F-9815-C476B7B5163D}" type="datetimeFigureOut">
              <a:rPr lang="en-GB"/>
              <a:pPr>
                <a:defRPr/>
              </a:pPr>
              <a:t>1/18/14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813EC-570A-4FC5-927B-43905545B0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7614B-3AE2-4E49-911B-16FF2B1AA039}" type="datetimeFigureOut">
              <a:rPr lang="en-GB"/>
              <a:pPr>
                <a:defRPr/>
              </a:pPr>
              <a:t>1/18/14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D18D1-1E51-482E-A834-3BA5D8CBD5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9D7C5-7B79-4BE3-A13E-457DD119349A}" type="datetimeFigureOut">
              <a:rPr lang="en-GB"/>
              <a:pPr>
                <a:defRPr/>
              </a:pPr>
              <a:t>1/18/14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9A9B4-237C-47A5-B8B1-607ADFCB3B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94431-743A-47A3-AA29-69A16111A7BD}" type="datetimeFigureOut">
              <a:rPr lang="en-GB"/>
              <a:pPr>
                <a:defRPr/>
              </a:pPr>
              <a:t>1/18/14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C4C54-ABC9-4985-ADA8-906FE4C584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79CA6-7EE7-4D63-B90D-BEE424E81091}" type="datetimeFigureOut">
              <a:rPr lang="en-GB"/>
              <a:pPr>
                <a:defRPr/>
              </a:pPr>
              <a:t>1/18/14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AE8D5-BBA2-4030-9D4D-04B84A9B56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4778D-171B-4903-B819-0C79C055AF35}" type="datetimeFigureOut">
              <a:rPr lang="en-GB"/>
              <a:pPr>
                <a:defRPr/>
              </a:pPr>
              <a:t>1/18/14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DBEDF-CF46-454A-AB15-EF233ADE34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C46D33-A91F-4B59-BF48-927F6545CA28}" type="datetimeFigureOut">
              <a:rPr lang="en-GB"/>
              <a:pPr>
                <a:defRPr/>
              </a:pPr>
              <a:t>1/18/14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7D9ECB-A4E8-4C71-8094-605B5B1BF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4" Type="http://schemas.openxmlformats.org/officeDocument/2006/relationships/hyperlink" Target="mailto:v.a.j.borghuis@tue.n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2.jpeg"/><Relationship Id="rId5" Type="http://schemas.openxmlformats.org/officeDocument/2006/relationships/hyperlink" Target="http://www.youtube.com/watch?v=rVSh-au_9aM&amp;feature=endscreen&amp;NR=1" TargetMode="External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2.jpe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2.jpe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2.jpeg"/><Relationship Id="rId5" Type="http://schemas.openxmlformats.org/officeDocument/2006/relationships/image" Target="../media/image3.gif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2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2.jpe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2.jpe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2.jpe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2.jpe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GB" smtClean="0"/>
              <a:t>A core Course on Modeling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sz="16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/>
              <a:t>P.5</a:t>
            </a:r>
            <a:endParaRPr lang="en-US" sz="16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 advTm="61308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ep 31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33" name="Afbeelding 32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4" name="Rechte verbindingslijn 33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193675" y="193675"/>
            <a:ext cx="8066088" cy="2216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Equal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intervals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revisited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 pitchFamily="18" charset="2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 pitchFamily="18" charset="2"/>
            </a:endParaRPr>
          </a:p>
        </p:txBody>
      </p:sp>
      <p:sp>
        <p:nvSpPr>
          <p:cNvPr id="61471" name="Text Box 31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3675" y="3076575"/>
            <a:ext cx="8640763" cy="14763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reconstructed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sound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will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contain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a pitch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that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was not present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initially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(sampling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Wingdings" pitchFamily="2" charset="2"/>
              </a:rPr>
              <a:t> </a:t>
            </a:r>
            <a:r>
              <a:rPr lang="nl-N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aliasing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)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25413" y="787400"/>
            <a:ext cx="8858250" cy="1874838"/>
            <a:chOff x="22" y="2264"/>
            <a:chExt cx="5580" cy="1575"/>
          </a:xfrm>
        </p:grpSpPr>
        <p:sp>
          <p:nvSpPr>
            <p:cNvPr id="32780" name="Oval 13"/>
            <p:cNvSpPr>
              <a:spLocks noChangeArrowheads="1"/>
            </p:cNvSpPr>
            <p:nvPr/>
          </p:nvSpPr>
          <p:spPr bwMode="auto">
            <a:xfrm>
              <a:off x="2880" y="3430"/>
              <a:ext cx="91" cy="91"/>
            </a:xfrm>
            <a:prstGeom prst="ellipse">
              <a:avLst/>
            </a:prstGeom>
            <a:noFill/>
            <a:ln w="508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nl-NL">
                <a:latin typeface="Calibri" pitchFamily="34" charset="0"/>
              </a:endParaRPr>
            </a:p>
          </p:txBody>
        </p:sp>
        <p:sp>
          <p:nvSpPr>
            <p:cNvPr id="32781" name="Oval 14"/>
            <p:cNvSpPr>
              <a:spLocks noChangeArrowheads="1"/>
            </p:cNvSpPr>
            <p:nvPr/>
          </p:nvSpPr>
          <p:spPr bwMode="auto">
            <a:xfrm>
              <a:off x="3143" y="3718"/>
              <a:ext cx="91" cy="91"/>
            </a:xfrm>
            <a:prstGeom prst="ellipse">
              <a:avLst/>
            </a:prstGeom>
            <a:noFill/>
            <a:ln w="508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nl-NL">
                <a:latin typeface="Calibri" pitchFamily="34" charset="0"/>
              </a:endParaRPr>
            </a:p>
          </p:txBody>
        </p:sp>
        <p:sp>
          <p:nvSpPr>
            <p:cNvPr id="32782" name="Oval 15"/>
            <p:cNvSpPr>
              <a:spLocks noChangeArrowheads="1"/>
            </p:cNvSpPr>
            <p:nvPr/>
          </p:nvSpPr>
          <p:spPr bwMode="auto">
            <a:xfrm>
              <a:off x="3424" y="3748"/>
              <a:ext cx="91" cy="91"/>
            </a:xfrm>
            <a:prstGeom prst="ellipse">
              <a:avLst/>
            </a:prstGeom>
            <a:noFill/>
            <a:ln w="508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nl-NL">
                <a:latin typeface="Calibri" pitchFamily="34" charset="0"/>
              </a:endParaRPr>
            </a:p>
          </p:txBody>
        </p:sp>
        <p:sp>
          <p:nvSpPr>
            <p:cNvPr id="32783" name="Oval 16"/>
            <p:cNvSpPr>
              <a:spLocks noChangeArrowheads="1"/>
            </p:cNvSpPr>
            <p:nvPr/>
          </p:nvSpPr>
          <p:spPr bwMode="auto">
            <a:xfrm>
              <a:off x="3672" y="3580"/>
              <a:ext cx="91" cy="91"/>
            </a:xfrm>
            <a:prstGeom prst="ellipse">
              <a:avLst/>
            </a:prstGeom>
            <a:noFill/>
            <a:ln w="508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nl-NL">
                <a:latin typeface="Calibri" pitchFamily="34" charset="0"/>
              </a:endParaRPr>
            </a:p>
          </p:txBody>
        </p:sp>
        <p:sp>
          <p:nvSpPr>
            <p:cNvPr id="32784" name="Oval 17"/>
            <p:cNvSpPr>
              <a:spLocks noChangeArrowheads="1"/>
            </p:cNvSpPr>
            <p:nvPr/>
          </p:nvSpPr>
          <p:spPr bwMode="auto">
            <a:xfrm>
              <a:off x="3934" y="3230"/>
              <a:ext cx="91" cy="91"/>
            </a:xfrm>
            <a:prstGeom prst="ellipse">
              <a:avLst/>
            </a:prstGeom>
            <a:noFill/>
            <a:ln w="508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nl-NL">
                <a:latin typeface="Calibri" pitchFamily="34" charset="0"/>
              </a:endParaRPr>
            </a:p>
          </p:txBody>
        </p:sp>
        <p:sp>
          <p:nvSpPr>
            <p:cNvPr id="32785" name="Oval 18"/>
            <p:cNvSpPr>
              <a:spLocks noChangeArrowheads="1"/>
            </p:cNvSpPr>
            <p:nvPr/>
          </p:nvSpPr>
          <p:spPr bwMode="auto">
            <a:xfrm>
              <a:off x="4202" y="2790"/>
              <a:ext cx="91" cy="91"/>
            </a:xfrm>
            <a:prstGeom prst="ellipse">
              <a:avLst/>
            </a:prstGeom>
            <a:noFill/>
            <a:ln w="508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nl-NL">
                <a:latin typeface="Calibri" pitchFamily="34" charset="0"/>
              </a:endParaRPr>
            </a:p>
          </p:txBody>
        </p:sp>
        <p:sp>
          <p:nvSpPr>
            <p:cNvPr id="32786" name="Oval 19"/>
            <p:cNvSpPr>
              <a:spLocks noChangeArrowheads="1"/>
            </p:cNvSpPr>
            <p:nvPr/>
          </p:nvSpPr>
          <p:spPr bwMode="auto">
            <a:xfrm>
              <a:off x="4458" y="2446"/>
              <a:ext cx="91" cy="91"/>
            </a:xfrm>
            <a:prstGeom prst="ellipse">
              <a:avLst/>
            </a:prstGeom>
            <a:noFill/>
            <a:ln w="508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nl-NL">
                <a:latin typeface="Calibri" pitchFamily="34" charset="0"/>
              </a:endParaRPr>
            </a:p>
          </p:txBody>
        </p:sp>
        <p:sp>
          <p:nvSpPr>
            <p:cNvPr id="32787" name="Oval 20"/>
            <p:cNvSpPr>
              <a:spLocks noChangeArrowheads="1"/>
            </p:cNvSpPr>
            <p:nvPr/>
          </p:nvSpPr>
          <p:spPr bwMode="auto">
            <a:xfrm>
              <a:off x="4720" y="2264"/>
              <a:ext cx="91" cy="91"/>
            </a:xfrm>
            <a:prstGeom prst="ellipse">
              <a:avLst/>
            </a:prstGeom>
            <a:noFill/>
            <a:ln w="508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nl-NL">
                <a:latin typeface="Calibri" pitchFamily="34" charset="0"/>
              </a:endParaRPr>
            </a:p>
          </p:txBody>
        </p:sp>
        <p:sp>
          <p:nvSpPr>
            <p:cNvPr id="32788" name="Oval 21"/>
            <p:cNvSpPr>
              <a:spLocks noChangeArrowheads="1"/>
            </p:cNvSpPr>
            <p:nvPr/>
          </p:nvSpPr>
          <p:spPr bwMode="auto">
            <a:xfrm>
              <a:off x="4988" y="2328"/>
              <a:ext cx="91" cy="91"/>
            </a:xfrm>
            <a:prstGeom prst="ellipse">
              <a:avLst/>
            </a:prstGeom>
            <a:noFill/>
            <a:ln w="508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nl-NL">
                <a:latin typeface="Calibri" pitchFamily="34" charset="0"/>
              </a:endParaRPr>
            </a:p>
          </p:txBody>
        </p:sp>
        <p:sp>
          <p:nvSpPr>
            <p:cNvPr id="32789" name="Oval 22"/>
            <p:cNvSpPr>
              <a:spLocks noChangeArrowheads="1"/>
            </p:cNvSpPr>
            <p:nvPr/>
          </p:nvSpPr>
          <p:spPr bwMode="auto">
            <a:xfrm>
              <a:off x="5238" y="2602"/>
              <a:ext cx="91" cy="91"/>
            </a:xfrm>
            <a:prstGeom prst="ellipse">
              <a:avLst/>
            </a:prstGeom>
            <a:noFill/>
            <a:ln w="508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nl-NL">
                <a:latin typeface="Calibri" pitchFamily="34" charset="0"/>
              </a:endParaRPr>
            </a:p>
          </p:txBody>
        </p:sp>
        <p:sp>
          <p:nvSpPr>
            <p:cNvPr id="32790" name="Oval 23"/>
            <p:cNvSpPr>
              <a:spLocks noChangeArrowheads="1"/>
            </p:cNvSpPr>
            <p:nvPr/>
          </p:nvSpPr>
          <p:spPr bwMode="auto">
            <a:xfrm>
              <a:off x="5511" y="3022"/>
              <a:ext cx="91" cy="91"/>
            </a:xfrm>
            <a:prstGeom prst="ellipse">
              <a:avLst/>
            </a:prstGeom>
            <a:noFill/>
            <a:ln w="508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nl-NL">
                <a:latin typeface="Calibri" pitchFamily="34" charset="0"/>
              </a:endParaRPr>
            </a:p>
          </p:txBody>
        </p:sp>
        <p:sp>
          <p:nvSpPr>
            <p:cNvPr id="32791" name="Oval 24"/>
            <p:cNvSpPr>
              <a:spLocks noChangeArrowheads="1"/>
            </p:cNvSpPr>
            <p:nvPr/>
          </p:nvSpPr>
          <p:spPr bwMode="auto">
            <a:xfrm>
              <a:off x="2614" y="2840"/>
              <a:ext cx="91" cy="91"/>
            </a:xfrm>
            <a:prstGeom prst="ellipse">
              <a:avLst/>
            </a:prstGeom>
            <a:noFill/>
            <a:ln w="508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nl-NL">
                <a:latin typeface="Calibri" pitchFamily="34" charset="0"/>
              </a:endParaRPr>
            </a:p>
          </p:txBody>
        </p:sp>
        <p:sp>
          <p:nvSpPr>
            <p:cNvPr id="32792" name="Text Box 26"/>
            <p:cNvSpPr txBox="1">
              <a:spLocks noChangeArrowheads="1"/>
            </p:cNvSpPr>
            <p:nvPr/>
          </p:nvSpPr>
          <p:spPr bwMode="auto">
            <a:xfrm>
              <a:off x="22" y="2795"/>
              <a:ext cx="2540" cy="259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180975" indent="-180975" algn="r">
                <a:spcBef>
                  <a:spcPct val="50000"/>
                </a:spcBef>
              </a:pPr>
              <a:r>
                <a:rPr lang="nl-NL" sz="2000">
                  <a:ea typeface="ＭＳ Ｐゴシック" pitchFamily="34" charset="-128"/>
                </a:rPr>
                <a:t>samples taken every 1/44100 sec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25413" y="587375"/>
            <a:ext cx="8785225" cy="2205038"/>
            <a:chOff x="22" y="2130"/>
            <a:chExt cx="5534" cy="1852"/>
          </a:xfrm>
        </p:grpSpPr>
        <p:sp>
          <p:nvSpPr>
            <p:cNvPr id="32778" name="Text Box 11"/>
            <p:cNvSpPr txBox="1">
              <a:spLocks noChangeArrowheads="1"/>
            </p:cNvSpPr>
            <p:nvPr/>
          </p:nvSpPr>
          <p:spPr bwMode="auto">
            <a:xfrm>
              <a:off x="22" y="3475"/>
              <a:ext cx="2540" cy="259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180975" indent="-180975" algn="r">
                <a:spcBef>
                  <a:spcPct val="50000"/>
                </a:spcBef>
              </a:pPr>
              <a:r>
                <a:rPr lang="nl-NL" sz="2000">
                  <a:ea typeface="ＭＳ Ｐゴシック" pitchFamily="34" charset="-128"/>
                </a:rPr>
                <a:t>original sound</a:t>
              </a:r>
            </a:p>
          </p:txBody>
        </p:sp>
        <p:sp>
          <p:nvSpPr>
            <p:cNvPr id="32779" name="Freeform 12"/>
            <p:cNvSpPr>
              <a:spLocks/>
            </p:cNvSpPr>
            <p:nvPr/>
          </p:nvSpPr>
          <p:spPr bwMode="auto">
            <a:xfrm>
              <a:off x="2653" y="2130"/>
              <a:ext cx="2903" cy="1852"/>
            </a:xfrm>
            <a:custGeom>
              <a:avLst/>
              <a:gdLst>
                <a:gd name="T0" fmla="*/ 0 w 2903"/>
                <a:gd name="T1" fmla="*/ 710 h 1852"/>
                <a:gd name="T2" fmla="*/ 91 w 2903"/>
                <a:gd name="T3" fmla="*/ 166 h 1852"/>
                <a:gd name="T4" fmla="*/ 227 w 2903"/>
                <a:gd name="T5" fmla="*/ 1708 h 1852"/>
                <a:gd name="T6" fmla="*/ 363 w 2903"/>
                <a:gd name="T7" fmla="*/ 166 h 1852"/>
                <a:gd name="T8" fmla="*/ 499 w 2903"/>
                <a:gd name="T9" fmla="*/ 1663 h 1852"/>
                <a:gd name="T10" fmla="*/ 635 w 2903"/>
                <a:gd name="T11" fmla="*/ 166 h 1852"/>
                <a:gd name="T12" fmla="*/ 817 w 2903"/>
                <a:gd name="T13" fmla="*/ 1708 h 1852"/>
                <a:gd name="T14" fmla="*/ 953 w 2903"/>
                <a:gd name="T15" fmla="*/ 166 h 1852"/>
                <a:gd name="T16" fmla="*/ 1089 w 2903"/>
                <a:gd name="T17" fmla="*/ 1708 h 1852"/>
                <a:gd name="T18" fmla="*/ 1225 w 2903"/>
                <a:gd name="T19" fmla="*/ 166 h 1852"/>
                <a:gd name="T20" fmla="*/ 1361 w 2903"/>
                <a:gd name="T21" fmla="*/ 1708 h 1852"/>
                <a:gd name="T22" fmla="*/ 1497 w 2903"/>
                <a:gd name="T23" fmla="*/ 166 h 1852"/>
                <a:gd name="T24" fmla="*/ 1679 w 2903"/>
                <a:gd name="T25" fmla="*/ 1708 h 1852"/>
                <a:gd name="T26" fmla="*/ 1815 w 2903"/>
                <a:gd name="T27" fmla="*/ 166 h 1852"/>
                <a:gd name="T28" fmla="*/ 1951 w 2903"/>
                <a:gd name="T29" fmla="*/ 1663 h 1852"/>
                <a:gd name="T30" fmla="*/ 2087 w 2903"/>
                <a:gd name="T31" fmla="*/ 166 h 1852"/>
                <a:gd name="T32" fmla="*/ 2268 w 2903"/>
                <a:gd name="T33" fmla="*/ 1663 h 1852"/>
                <a:gd name="T34" fmla="*/ 2404 w 2903"/>
                <a:gd name="T35" fmla="*/ 166 h 1852"/>
                <a:gd name="T36" fmla="*/ 2540 w 2903"/>
                <a:gd name="T37" fmla="*/ 1663 h 1852"/>
                <a:gd name="T38" fmla="*/ 2676 w 2903"/>
                <a:gd name="T39" fmla="*/ 166 h 1852"/>
                <a:gd name="T40" fmla="*/ 2812 w 2903"/>
                <a:gd name="T41" fmla="*/ 1708 h 1852"/>
                <a:gd name="T42" fmla="*/ 2903 w 2903"/>
                <a:gd name="T43" fmla="*/ 1028 h 18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903"/>
                <a:gd name="T67" fmla="*/ 0 h 1852"/>
                <a:gd name="T68" fmla="*/ 2903 w 2903"/>
                <a:gd name="T69" fmla="*/ 1852 h 185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903" h="1852">
                  <a:moveTo>
                    <a:pt x="0" y="710"/>
                  </a:moveTo>
                  <a:cubicBezTo>
                    <a:pt x="26" y="355"/>
                    <a:pt x="53" y="0"/>
                    <a:pt x="91" y="166"/>
                  </a:cubicBezTo>
                  <a:cubicBezTo>
                    <a:pt x="129" y="332"/>
                    <a:pt x="182" y="1708"/>
                    <a:pt x="227" y="1708"/>
                  </a:cubicBezTo>
                  <a:cubicBezTo>
                    <a:pt x="272" y="1708"/>
                    <a:pt x="318" y="173"/>
                    <a:pt x="363" y="166"/>
                  </a:cubicBezTo>
                  <a:cubicBezTo>
                    <a:pt x="408" y="159"/>
                    <a:pt x="454" y="1663"/>
                    <a:pt x="499" y="1663"/>
                  </a:cubicBezTo>
                  <a:cubicBezTo>
                    <a:pt x="544" y="1663"/>
                    <a:pt x="582" y="159"/>
                    <a:pt x="635" y="166"/>
                  </a:cubicBezTo>
                  <a:cubicBezTo>
                    <a:pt x="688" y="173"/>
                    <a:pt x="764" y="1708"/>
                    <a:pt x="817" y="1708"/>
                  </a:cubicBezTo>
                  <a:cubicBezTo>
                    <a:pt x="870" y="1708"/>
                    <a:pt x="908" y="166"/>
                    <a:pt x="953" y="166"/>
                  </a:cubicBezTo>
                  <a:cubicBezTo>
                    <a:pt x="998" y="166"/>
                    <a:pt x="1044" y="1708"/>
                    <a:pt x="1089" y="1708"/>
                  </a:cubicBezTo>
                  <a:cubicBezTo>
                    <a:pt x="1134" y="1708"/>
                    <a:pt x="1180" y="166"/>
                    <a:pt x="1225" y="166"/>
                  </a:cubicBezTo>
                  <a:cubicBezTo>
                    <a:pt x="1270" y="166"/>
                    <a:pt x="1316" y="1708"/>
                    <a:pt x="1361" y="1708"/>
                  </a:cubicBezTo>
                  <a:cubicBezTo>
                    <a:pt x="1406" y="1708"/>
                    <a:pt x="1444" y="166"/>
                    <a:pt x="1497" y="166"/>
                  </a:cubicBezTo>
                  <a:cubicBezTo>
                    <a:pt x="1550" y="166"/>
                    <a:pt x="1626" y="1708"/>
                    <a:pt x="1679" y="1708"/>
                  </a:cubicBezTo>
                  <a:cubicBezTo>
                    <a:pt x="1732" y="1708"/>
                    <a:pt x="1770" y="173"/>
                    <a:pt x="1815" y="166"/>
                  </a:cubicBezTo>
                  <a:cubicBezTo>
                    <a:pt x="1860" y="159"/>
                    <a:pt x="1906" y="1663"/>
                    <a:pt x="1951" y="1663"/>
                  </a:cubicBezTo>
                  <a:cubicBezTo>
                    <a:pt x="1996" y="1663"/>
                    <a:pt x="2034" y="166"/>
                    <a:pt x="2087" y="166"/>
                  </a:cubicBezTo>
                  <a:cubicBezTo>
                    <a:pt x="2140" y="166"/>
                    <a:pt x="2215" y="1663"/>
                    <a:pt x="2268" y="1663"/>
                  </a:cubicBezTo>
                  <a:cubicBezTo>
                    <a:pt x="2321" y="1663"/>
                    <a:pt x="2359" y="166"/>
                    <a:pt x="2404" y="166"/>
                  </a:cubicBezTo>
                  <a:cubicBezTo>
                    <a:pt x="2449" y="166"/>
                    <a:pt x="2495" y="1663"/>
                    <a:pt x="2540" y="1663"/>
                  </a:cubicBezTo>
                  <a:cubicBezTo>
                    <a:pt x="2585" y="1663"/>
                    <a:pt x="2631" y="159"/>
                    <a:pt x="2676" y="166"/>
                  </a:cubicBezTo>
                  <a:cubicBezTo>
                    <a:pt x="2721" y="173"/>
                    <a:pt x="2774" y="1564"/>
                    <a:pt x="2812" y="1708"/>
                  </a:cubicBezTo>
                  <a:cubicBezTo>
                    <a:pt x="2850" y="1852"/>
                    <a:pt x="2888" y="1141"/>
                    <a:pt x="2903" y="1028"/>
                  </a:cubicBezTo>
                </a:path>
              </a:pathLst>
            </a:custGeom>
            <a:noFill/>
            <a:ln w="50800">
              <a:solidFill>
                <a:srgbClr val="339966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5" name="Groep 4"/>
          <p:cNvGrpSpPr>
            <a:grpSpLocks/>
          </p:cNvGrpSpPr>
          <p:nvPr/>
        </p:nvGrpSpPr>
        <p:grpSpPr bwMode="auto">
          <a:xfrm>
            <a:off x="125413" y="769938"/>
            <a:ext cx="8767762" cy="1836737"/>
            <a:chOff x="125413" y="770279"/>
            <a:chExt cx="8767763" cy="1837135"/>
          </a:xfrm>
        </p:grpSpPr>
        <p:sp>
          <p:nvSpPr>
            <p:cNvPr id="32776" name="Freeform 25"/>
            <p:cNvSpPr>
              <a:spLocks/>
            </p:cNvSpPr>
            <p:nvPr/>
          </p:nvSpPr>
          <p:spPr bwMode="auto">
            <a:xfrm>
              <a:off x="4302126" y="770279"/>
              <a:ext cx="4591050" cy="1837135"/>
            </a:xfrm>
            <a:custGeom>
              <a:avLst/>
              <a:gdLst>
                <a:gd name="T0" fmla="*/ 0 w 2892"/>
                <a:gd name="T1" fmla="*/ 764382 h 1543"/>
                <a:gd name="T2" fmla="*/ 414338 w 2892"/>
                <a:gd name="T3" fmla="*/ 1431132 h 1543"/>
                <a:gd name="T4" fmla="*/ 847725 w 2892"/>
                <a:gd name="T5" fmla="*/ 1756172 h 1543"/>
                <a:gd name="T6" fmla="*/ 1279525 w 2892"/>
                <a:gd name="T7" fmla="*/ 1809751 h 1543"/>
                <a:gd name="T8" fmla="*/ 1711325 w 2892"/>
                <a:gd name="T9" fmla="*/ 1594247 h 1543"/>
                <a:gd name="T10" fmla="*/ 2071688 w 2892"/>
                <a:gd name="T11" fmla="*/ 1215628 h 1543"/>
                <a:gd name="T12" fmla="*/ 2503487 w 2892"/>
                <a:gd name="T13" fmla="*/ 675085 h 1543"/>
                <a:gd name="T14" fmla="*/ 2935287 w 2892"/>
                <a:gd name="T15" fmla="*/ 244078 h 1543"/>
                <a:gd name="T16" fmla="*/ 3367088 w 2892"/>
                <a:gd name="T17" fmla="*/ 27384 h 1543"/>
                <a:gd name="T18" fmla="*/ 3727450 w 2892"/>
                <a:gd name="T19" fmla="*/ 80963 h 1543"/>
                <a:gd name="T20" fmla="*/ 4159250 w 2892"/>
                <a:gd name="T21" fmla="*/ 459581 h 1543"/>
                <a:gd name="T22" fmla="*/ 4591050 w 2892"/>
                <a:gd name="T23" fmla="*/ 945357 h 15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892"/>
                <a:gd name="T37" fmla="*/ 0 h 1543"/>
                <a:gd name="T38" fmla="*/ 2892 w 2892"/>
                <a:gd name="T39" fmla="*/ 1543 h 154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892" h="1543">
                  <a:moveTo>
                    <a:pt x="0" y="642"/>
                  </a:moveTo>
                  <a:cubicBezTo>
                    <a:pt x="43" y="735"/>
                    <a:pt x="172" y="1063"/>
                    <a:pt x="261" y="1202"/>
                  </a:cubicBezTo>
                  <a:cubicBezTo>
                    <a:pt x="350" y="1341"/>
                    <a:pt x="443" y="1422"/>
                    <a:pt x="534" y="1475"/>
                  </a:cubicBezTo>
                  <a:cubicBezTo>
                    <a:pt x="625" y="1528"/>
                    <a:pt x="715" y="1543"/>
                    <a:pt x="806" y="1520"/>
                  </a:cubicBezTo>
                  <a:cubicBezTo>
                    <a:pt x="897" y="1497"/>
                    <a:pt x="995" y="1422"/>
                    <a:pt x="1078" y="1339"/>
                  </a:cubicBezTo>
                  <a:cubicBezTo>
                    <a:pt x="1161" y="1256"/>
                    <a:pt x="1222" y="1149"/>
                    <a:pt x="1305" y="1021"/>
                  </a:cubicBezTo>
                  <a:cubicBezTo>
                    <a:pt x="1388" y="893"/>
                    <a:pt x="1486" y="703"/>
                    <a:pt x="1577" y="567"/>
                  </a:cubicBezTo>
                  <a:cubicBezTo>
                    <a:pt x="1668" y="431"/>
                    <a:pt x="1758" y="296"/>
                    <a:pt x="1849" y="205"/>
                  </a:cubicBezTo>
                  <a:cubicBezTo>
                    <a:pt x="1940" y="114"/>
                    <a:pt x="2038" y="46"/>
                    <a:pt x="2121" y="23"/>
                  </a:cubicBezTo>
                  <a:cubicBezTo>
                    <a:pt x="2204" y="0"/>
                    <a:pt x="2265" y="8"/>
                    <a:pt x="2348" y="68"/>
                  </a:cubicBezTo>
                  <a:cubicBezTo>
                    <a:pt x="2431" y="128"/>
                    <a:pt x="2529" y="265"/>
                    <a:pt x="2620" y="386"/>
                  </a:cubicBezTo>
                  <a:cubicBezTo>
                    <a:pt x="2711" y="507"/>
                    <a:pt x="2847" y="726"/>
                    <a:pt x="2892" y="794"/>
                  </a:cubicBezTo>
                </a:path>
              </a:pathLst>
            </a:cu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77" name="Text Box 27"/>
            <p:cNvSpPr txBox="1">
              <a:spLocks noChangeArrowheads="1"/>
            </p:cNvSpPr>
            <p:nvPr/>
          </p:nvSpPr>
          <p:spPr bwMode="auto">
            <a:xfrm>
              <a:off x="125413" y="1059601"/>
              <a:ext cx="4032250" cy="30837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180975" indent="-180975" algn="r">
                <a:spcBef>
                  <a:spcPct val="50000"/>
                </a:spcBef>
              </a:pPr>
              <a:r>
                <a:rPr lang="nl-NL" sz="2000">
                  <a:ea typeface="ＭＳ Ｐゴシック" pitchFamily="34" charset="-128"/>
                </a:rPr>
                <a:t>the reconstructed signal</a:t>
              </a:r>
            </a:p>
          </p:txBody>
        </p:sp>
      </p:grpSp>
      <p:sp>
        <p:nvSpPr>
          <p:cNvPr id="61472" name="AutoShape 32"/>
          <p:cNvSpPr>
            <a:spLocks noChangeArrowheads="1"/>
          </p:cNvSpPr>
          <p:nvPr/>
        </p:nvSpPr>
        <p:spPr bwMode="auto">
          <a:xfrm>
            <a:off x="2305050" y="704850"/>
            <a:ext cx="4933950" cy="1835150"/>
          </a:xfrm>
          <a:prstGeom prst="wedgeRoundRectCallout">
            <a:avLst>
              <a:gd name="adj1" fmla="val -41662"/>
              <a:gd name="adj2" fmla="val 141130"/>
              <a:gd name="adj3" fmla="val 16667"/>
            </a:avLst>
          </a:prstGeom>
          <a:solidFill>
            <a:srgbClr val="CCFFCC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lvl="1">
              <a:lnSpc>
                <a:spcPts val="2300"/>
              </a:lnSpc>
              <a:spcBef>
                <a:spcPct val="50000"/>
              </a:spcBef>
            </a:pPr>
            <a:r>
              <a:rPr lang="nl-NL" sz="2000">
                <a:latin typeface="Calibri" pitchFamily="34" charset="0"/>
              </a:rPr>
              <a:t>A remedy to aliasing, is to apply a low-pass filter on the input signal. This is also a dynamic system of the form Q</a:t>
            </a:r>
            <a:r>
              <a:rPr lang="nl-NL" sz="2000" baseline="-25000">
                <a:latin typeface="Calibri" pitchFamily="34" charset="0"/>
              </a:rPr>
              <a:t>curr</a:t>
            </a:r>
            <a:r>
              <a:rPr lang="nl-NL" sz="2000">
                <a:latin typeface="Calibri" pitchFamily="34" charset="0"/>
              </a:rPr>
              <a:t>=F(Q</a:t>
            </a:r>
            <a:r>
              <a:rPr lang="nl-NL" sz="2000" baseline="-25000">
                <a:latin typeface="Calibri" pitchFamily="34" charset="0"/>
              </a:rPr>
              <a:t>prev</a:t>
            </a:r>
            <a:r>
              <a:rPr lang="nl-NL" sz="2000">
                <a:latin typeface="Calibri" pitchFamily="34" charset="0"/>
              </a:rPr>
              <a:t>,P</a:t>
            </a:r>
            <a:r>
              <a:rPr lang="nl-NL" sz="2000" baseline="-25000">
                <a:latin typeface="Calibri" pitchFamily="34" charset="0"/>
              </a:rPr>
              <a:t>prev</a:t>
            </a:r>
            <a:r>
              <a:rPr lang="nl-NL" sz="2000">
                <a:latin typeface="Calibri" pitchFamily="34" charset="0"/>
              </a:rPr>
              <a:t>) </a:t>
            </a:r>
            <a:r>
              <a:rPr lang="nl-NL" sz="1600">
                <a:latin typeface="Calibri" pitchFamily="34" charset="0"/>
              </a:rPr>
              <a:t>(details fall beyond the scope of this lecture)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 advTm="139036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1" grpId="0" build="p" bldLvl="5"/>
      <p:bldP spid="614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93675" y="193675"/>
            <a:ext cx="7947025" cy="46323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0" lvl="1"/>
            <a:r>
              <a:rPr lang="nl-NL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Summary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 </a:t>
            </a:r>
          </a:p>
          <a:p>
            <a:pPr marL="0" lvl="1"/>
            <a:endParaRPr lang="nl-NL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From the purpose, propose clever exposed and hidden quantities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From the purpose, determine what time-concept you need: partial order or total order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If total order: unknown or known intervals? What determines (sampling) intervals?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If emphasis on </a:t>
            </a:r>
            <a:r>
              <a:rPr lang="nl-NL" sz="2000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verification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 or </a:t>
            </a:r>
            <a:r>
              <a:rPr lang="nl-NL" sz="2000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specification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: consider statecharts and process models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If emphasis on </a:t>
            </a:r>
            <a:r>
              <a:rPr lang="nl-NL" sz="2000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simulation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 or </a:t>
            </a:r>
            <a:r>
              <a:rPr lang="nl-NL" sz="2000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prediction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: use Q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curr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=F(Q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prev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,P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prev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)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	interested in outcomes? 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 </a:t>
            </a:r>
          </a:p>
          <a:p>
            <a:pPr marL="0" lvl="2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	use simplest possible numerical techniques, </a:t>
            </a:r>
          </a:p>
          <a:p>
            <a:pPr marL="0" lvl="2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	be aware for accuracy (perhaps decrease 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 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 performance !!)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	interested in insight? </a:t>
            </a:r>
          </a:p>
          <a:p>
            <a:pPr marL="0" lvl="2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	try symbolic methods</a:t>
            </a:r>
            <a:endParaRPr lang="nl-NL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  <a:sym typeface="Symbol" pitchFamily="18" charset="2"/>
            </a:endParaRPr>
          </a:p>
        </p:txBody>
      </p:sp>
      <p:grpSp>
        <p:nvGrpSpPr>
          <p:cNvPr id="34818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xmlns:p14="http://schemas.microsoft.com/office/powerpoint/2010/main" spd="med" advTm="129012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uiExpand="1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3675" y="193675"/>
            <a:ext cx="8686800" cy="431006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Dynamic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Models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dealing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with time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Examples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of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recursive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functions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equal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-interval sampling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infinitesimal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time.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Contents: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Equal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intervals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Infinitesimal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intervals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Equal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intervals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revisited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16386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xmlns:p14="http://schemas.microsoft.com/office/powerpoint/2010/main" spd="med" advTm="43947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ep 2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30" name="Afbeelding 29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1" name="Rechte verbindingslijn 3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5002213" y="195263"/>
            <a:ext cx="5041900" cy="511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t 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 i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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K(t) 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 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K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u(t) 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 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u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u’(t) 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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 (u(t+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)-u(t))/ = (u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i+1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-u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)/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v’(t) 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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(v(t+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)-v(t))/ = (v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i+1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-v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)/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So u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i+1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= u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+v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 </a:t>
            </a:r>
            <a:endParaRPr lang="nl-NL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  <a:sym typeface="Symbol" pitchFamily="18" charset="2"/>
            </a:endParaRP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     v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i+1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= v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+a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 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= 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          =  v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+K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/m =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          =  v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+ C(u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rest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-u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)          /m</a:t>
            </a:r>
          </a:p>
          <a:p>
            <a:pPr marL="0" lvl="1"/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Recursive function </a:t>
            </a:r>
            <a:r>
              <a:rPr lang="nl-NL" sz="2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Q</a:t>
            </a:r>
            <a:r>
              <a:rPr lang="nl-NL" sz="20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curr</a:t>
            </a:r>
            <a:r>
              <a:rPr lang="nl-NL" sz="2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=F(Q</a:t>
            </a:r>
            <a:r>
              <a:rPr lang="nl-NL" sz="20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prev</a:t>
            </a:r>
            <a:r>
              <a:rPr lang="nl-NL" sz="2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,P</a:t>
            </a:r>
            <a:r>
              <a:rPr lang="nl-NL" sz="20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prev</a:t>
            </a:r>
            <a:r>
              <a:rPr lang="nl-NL" sz="2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)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:</a:t>
            </a:r>
          </a:p>
          <a:p>
            <a:pPr marL="0" lvl="1"/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curr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=F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(u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prev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,v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prev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)=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u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prev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+v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prev</a:t>
            </a:r>
          </a:p>
          <a:p>
            <a:pPr marL="0" lvl="1"/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curr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=F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(v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prev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,u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prev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)=</a:t>
            </a:r>
          </a:p>
          <a:p>
            <a:pPr marL="0" lvl="1"/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=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v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prev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+ C(u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rest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-u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prev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)              /m,</a:t>
            </a:r>
          </a:p>
          <a:p>
            <a:pPr marL="0" lvl="1"/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with suitable u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0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 and v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0 </a:t>
            </a:r>
          </a:p>
          <a:p>
            <a:pPr marL="0" lvl="1"/>
            <a:endParaRPr lang="nl-NL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  <a:sym typeface="Symbol" pitchFamily="18" charset="2"/>
            </a:endParaRPr>
          </a:p>
          <a:p>
            <a:pPr marL="0" lvl="1"/>
            <a:endParaRPr lang="nl-NL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  <a:sym typeface="Symbol" pitchFamily="18" charset="2"/>
            </a:endParaRP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193675" y="193675"/>
            <a:ext cx="4897438" cy="2216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Equal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intervals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a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mass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-spring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system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with      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damping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From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physics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we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know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K=ma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where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K=C(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</a:t>
            </a:r>
            <a:r>
              <a:rPr lang="nl-NL" sz="2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rest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-u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)         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a=u’’. 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Write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v=u’,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a=v’.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Here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K=K(t), u=u(t). Let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approximate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sampling. For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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0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 pitchFamily="18" charset="2"/>
            </a:endParaRPr>
          </a:p>
        </p:txBody>
      </p:sp>
      <p:sp>
        <p:nvSpPr>
          <p:cNvPr id="18436" name="Rectangle 17"/>
          <p:cNvSpPr>
            <a:spLocks noChangeArrowheads="1"/>
          </p:cNvSpPr>
          <p:nvPr/>
        </p:nvSpPr>
        <p:spPr bwMode="auto">
          <a:xfrm>
            <a:off x="5867400" y="0"/>
            <a:ext cx="433388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/>
            <a:endParaRPr lang="nl-NL">
              <a:latin typeface="Calibri" pitchFamily="34" charset="0"/>
            </a:endParaRPr>
          </a:p>
        </p:txBody>
      </p:sp>
      <p:sp>
        <p:nvSpPr>
          <p:cNvPr id="18437" name="Rectangle 18"/>
          <p:cNvSpPr>
            <a:spLocks noChangeArrowheads="1"/>
          </p:cNvSpPr>
          <p:nvPr/>
        </p:nvSpPr>
        <p:spPr bwMode="auto">
          <a:xfrm>
            <a:off x="5795963" y="87313"/>
            <a:ext cx="6477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/>
            <a:endParaRPr lang="nl-NL">
              <a:latin typeface="Calibri" pitchFamily="34" charset="0"/>
            </a:endParaRPr>
          </a:p>
        </p:txBody>
      </p:sp>
      <p:sp>
        <p:nvSpPr>
          <p:cNvPr id="67622" name="AutoShape 38"/>
          <p:cNvSpPr>
            <a:spLocks noChangeArrowheads="1"/>
          </p:cNvSpPr>
          <p:nvPr/>
        </p:nvSpPr>
        <p:spPr bwMode="auto">
          <a:xfrm>
            <a:off x="173038" y="1352550"/>
            <a:ext cx="4573587" cy="2000250"/>
          </a:xfrm>
          <a:prstGeom prst="wedgeRoundRectCallout">
            <a:avLst>
              <a:gd name="adj1" fmla="val 54963"/>
              <a:gd name="adj2" fmla="val -44019"/>
              <a:gd name="adj3" fmla="val 16667"/>
            </a:avLst>
          </a:prstGeom>
          <a:solidFill>
            <a:srgbClr val="CCFFCC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lvl="1">
              <a:lnSpc>
                <a:spcPts val="2000"/>
              </a:lnSpc>
              <a:spcBef>
                <a:spcPct val="50000"/>
              </a:spcBef>
            </a:pPr>
            <a:r>
              <a:rPr lang="nl-NL" sz="2000">
                <a:latin typeface="Calibri" pitchFamily="34" charset="0"/>
              </a:rPr>
              <a:t>u(t+</a:t>
            </a:r>
            <a:r>
              <a:rPr lang="nl-NL" sz="2000">
                <a:latin typeface="Calibri" pitchFamily="34" charset="0"/>
                <a:sym typeface="Symbol" pitchFamily="18" charset="2"/>
              </a:rPr>
              <a:t>)=</a:t>
            </a:r>
          </a:p>
          <a:p>
            <a:pPr lvl="1">
              <a:lnSpc>
                <a:spcPts val="2000"/>
              </a:lnSpc>
              <a:spcBef>
                <a:spcPct val="50000"/>
              </a:spcBef>
            </a:pPr>
            <a:r>
              <a:rPr lang="nl-NL" sz="2000">
                <a:latin typeface="Calibri" pitchFamily="34" charset="0"/>
                <a:sym typeface="Symbol" pitchFamily="18" charset="2"/>
              </a:rPr>
              <a:t>         =u(i+)</a:t>
            </a:r>
          </a:p>
          <a:p>
            <a:pPr lvl="1">
              <a:lnSpc>
                <a:spcPts val="2000"/>
              </a:lnSpc>
              <a:spcBef>
                <a:spcPct val="50000"/>
              </a:spcBef>
            </a:pPr>
            <a:r>
              <a:rPr lang="nl-NL" sz="2000">
                <a:latin typeface="Calibri" pitchFamily="34" charset="0"/>
                <a:sym typeface="Symbol" pitchFamily="18" charset="2"/>
              </a:rPr>
              <a:t>         =u((i+1))</a:t>
            </a:r>
          </a:p>
          <a:p>
            <a:pPr lvl="1">
              <a:lnSpc>
                <a:spcPts val="2000"/>
              </a:lnSpc>
              <a:spcBef>
                <a:spcPct val="50000"/>
              </a:spcBef>
            </a:pPr>
            <a:r>
              <a:rPr lang="nl-NL" sz="2000">
                <a:latin typeface="Calibri" pitchFamily="34" charset="0"/>
                <a:sym typeface="Symbol" pitchFamily="18" charset="2"/>
              </a:rPr>
              <a:t>         =u</a:t>
            </a:r>
            <a:r>
              <a:rPr lang="nl-NL" sz="2000" baseline="-25000">
                <a:latin typeface="Calibri" pitchFamily="34" charset="0"/>
                <a:sym typeface="Symbol" pitchFamily="18" charset="2"/>
              </a:rPr>
              <a:t>i+1</a:t>
            </a:r>
            <a:r>
              <a:rPr lang="nl-NL" sz="2000">
                <a:latin typeface="Calibri" pitchFamily="34" charset="0"/>
                <a:sym typeface="Symbol" pitchFamily="18" charset="2"/>
              </a:rPr>
              <a:t>,</a:t>
            </a:r>
          </a:p>
          <a:p>
            <a:pPr lvl="1">
              <a:lnSpc>
                <a:spcPts val="2000"/>
              </a:lnSpc>
              <a:spcBef>
                <a:spcPct val="50000"/>
              </a:spcBef>
            </a:pPr>
            <a:r>
              <a:rPr lang="nl-NL" sz="2000">
                <a:latin typeface="Calibri" pitchFamily="34" charset="0"/>
                <a:sym typeface="Symbol" pitchFamily="18" charset="2"/>
              </a:rPr>
              <a:t>and similar for v</a:t>
            </a:r>
            <a:endParaRPr lang="nl-NL" sz="2000" baseline="-2500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67623" name="AutoShape 39"/>
          <p:cNvSpPr>
            <a:spLocks noChangeArrowheads="1"/>
          </p:cNvSpPr>
          <p:nvPr/>
        </p:nvSpPr>
        <p:spPr bwMode="auto">
          <a:xfrm>
            <a:off x="173038" y="2374900"/>
            <a:ext cx="3743325" cy="811213"/>
          </a:xfrm>
          <a:prstGeom prst="wedgeRoundRectCallout">
            <a:avLst>
              <a:gd name="adj1" fmla="val 75667"/>
              <a:gd name="adj2" fmla="val 143796"/>
              <a:gd name="adj3" fmla="val 16667"/>
            </a:avLst>
          </a:prstGeom>
          <a:solidFill>
            <a:srgbClr val="CCFFCC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lvl="1">
              <a:lnSpc>
                <a:spcPts val="2000"/>
              </a:lnSpc>
              <a:spcBef>
                <a:spcPct val="50000"/>
              </a:spcBef>
            </a:pPr>
            <a:r>
              <a:rPr lang="nl-NL" sz="2000">
                <a:latin typeface="Calibri" pitchFamily="34" charset="0"/>
              </a:rPr>
              <a:t>Remember: order of evaluation F</a:t>
            </a:r>
            <a:r>
              <a:rPr lang="nl-NL" sz="2000" baseline="-25000">
                <a:latin typeface="Calibri" pitchFamily="34" charset="0"/>
              </a:rPr>
              <a:t>1</a:t>
            </a:r>
            <a:r>
              <a:rPr lang="nl-NL" sz="2000">
                <a:latin typeface="Calibri" pitchFamily="34" charset="0"/>
              </a:rPr>
              <a:t>, F</a:t>
            </a:r>
            <a:r>
              <a:rPr lang="nl-NL" sz="2000" baseline="-25000">
                <a:latin typeface="Calibri" pitchFamily="34" charset="0"/>
              </a:rPr>
              <a:t>2</a:t>
            </a:r>
            <a:r>
              <a:rPr lang="nl-NL" sz="2000">
                <a:latin typeface="Calibri" pitchFamily="34" charset="0"/>
              </a:rPr>
              <a:t> is irrelevant</a:t>
            </a:r>
            <a:endParaRPr lang="nl-NL" sz="2000" baseline="-2500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561975" y="515938"/>
            <a:ext cx="15541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out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med" advTm="482592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uiExpand="1" build="p" bldLvl="2"/>
      <p:bldP spid="3" grpId="0" uiExpand="1" build="p" bldLvl="2"/>
      <p:bldP spid="67622" grpId="0" animBg="1"/>
      <p:bldP spid="67622" grpId="1" animBg="1"/>
      <p:bldP spid="67623" grpId="0" animBg="1"/>
      <p:bldP spid="67623" grpId="1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ep 2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30" name="Afbeelding 29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1" name="Rechte verbindingslijn 3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5002213" y="195263"/>
            <a:ext cx="5041900" cy="511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t 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 i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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K(t) 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 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K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u(t) 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 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u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u’(t) 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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 (u(t+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)-u(t))/ = (u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i+1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-u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)/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v’(t) 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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Wingdings" pitchFamily="2" charset="2"/>
              </a:rPr>
              <a:t>(v(t+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)-v(t))/ = (v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i+1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-v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)/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So u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i+1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= u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+v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 </a:t>
            </a:r>
            <a:endParaRPr lang="nl-NL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  <a:sym typeface="Symbol" pitchFamily="18" charset="2"/>
            </a:endParaRP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     v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i+1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= v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+a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 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= 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          =  v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+K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/m =</a:t>
            </a:r>
          </a:p>
          <a:p>
            <a:pPr marL="0" lvl="1"/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          =  v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+ C(u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rest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-u</a:t>
            </a:r>
            <a:r>
              <a:rPr lang="nl-NL" sz="2000" baseline="-25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  <a:r>
              <a:rPr lang="nl-NL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)          /m</a:t>
            </a:r>
          </a:p>
          <a:p>
            <a:pPr marL="0" lvl="1"/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Recursive function </a:t>
            </a:r>
            <a:r>
              <a:rPr lang="nl-NL" sz="2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Q</a:t>
            </a:r>
            <a:r>
              <a:rPr lang="nl-NL" sz="20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curr</a:t>
            </a:r>
            <a:r>
              <a:rPr lang="nl-NL" sz="2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=F(Q</a:t>
            </a:r>
            <a:r>
              <a:rPr lang="nl-NL" sz="20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prev</a:t>
            </a:r>
            <a:r>
              <a:rPr lang="nl-NL" sz="2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,P</a:t>
            </a:r>
            <a:r>
              <a:rPr lang="nl-NL" sz="20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prev</a:t>
            </a:r>
            <a:r>
              <a:rPr lang="nl-NL" sz="2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)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:</a:t>
            </a:r>
          </a:p>
          <a:p>
            <a:pPr marL="0" lvl="1"/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curr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=F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(u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prev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,v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prev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)=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u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prev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+v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prev</a:t>
            </a:r>
          </a:p>
          <a:p>
            <a:pPr marL="0" lvl="1"/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curr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=F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(v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prev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,u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prev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)=</a:t>
            </a:r>
          </a:p>
          <a:p>
            <a:pPr marL="0" lvl="1"/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=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v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prev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+ C(u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rest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-u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prev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)              /m,</a:t>
            </a:r>
          </a:p>
          <a:p>
            <a:pPr marL="0" lvl="1"/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with suitable u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0</a:t>
            </a:r>
            <a:r>
              <a:rPr lang="nl-NL" sz="2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 and v</a:t>
            </a:r>
            <a:r>
              <a:rPr lang="nl-NL" sz="2000" baseline="-25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Symbol" pitchFamily="18" charset="2"/>
              </a:rPr>
              <a:t>0 </a:t>
            </a:r>
          </a:p>
          <a:p>
            <a:pPr marL="0" lvl="1"/>
            <a:endParaRPr lang="nl-NL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  <a:sym typeface="Symbol" pitchFamily="18" charset="2"/>
            </a:endParaRPr>
          </a:p>
          <a:p>
            <a:pPr marL="0" lvl="1"/>
            <a:endParaRPr lang="nl-NL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  <a:sym typeface="Symbol" pitchFamily="18" charset="2"/>
            </a:endParaRP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193675" y="193675"/>
            <a:ext cx="4897438" cy="2216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Equal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intervals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a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mass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-spring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system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with      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damping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From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physics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we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know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K=ma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where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K=C(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</a:t>
            </a:r>
            <a:r>
              <a:rPr lang="nl-NL" sz="2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rest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-u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)         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a=u’’. 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Write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v=u’,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a=v’.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Here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K=K(t), u=u(t). Let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approximate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sampling. For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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0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 pitchFamily="18" charset="2"/>
            </a:endParaRPr>
          </a:p>
        </p:txBody>
      </p:sp>
      <p:sp>
        <p:nvSpPr>
          <p:cNvPr id="67618" name="Text Box 34"/>
          <p:cNvSpPr txBox="1">
            <a:spLocks noChangeArrowheads="1"/>
          </p:cNvSpPr>
          <p:nvPr/>
        </p:nvSpPr>
        <p:spPr bwMode="auto">
          <a:xfrm>
            <a:off x="1403350" y="1111250"/>
            <a:ext cx="431800" cy="30797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-</a:t>
            </a: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v</a:t>
            </a:r>
          </a:p>
        </p:txBody>
      </p:sp>
      <p:sp>
        <p:nvSpPr>
          <p:cNvPr id="67619" name="Text Box 35"/>
          <p:cNvSpPr txBox="1">
            <a:spLocks noChangeArrowheads="1"/>
          </p:cNvSpPr>
          <p:nvPr/>
        </p:nvSpPr>
        <p:spPr bwMode="auto">
          <a:xfrm>
            <a:off x="6184900" y="4073525"/>
            <a:ext cx="2419350" cy="3048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000">
                <a:solidFill>
                  <a:srgbClr val="558ED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(                 -</a:t>
            </a:r>
            <a:r>
              <a:rPr lang="nl-NL" sz="2000">
                <a:solidFill>
                  <a:srgbClr val="558ED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v</a:t>
            </a:r>
            <a:r>
              <a:rPr lang="nl-NL" sz="2000" baseline="-25000">
                <a:solidFill>
                  <a:srgbClr val="558ED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prev</a:t>
            </a:r>
            <a:r>
              <a:rPr lang="nl-NL" sz="2000">
                <a:solidFill>
                  <a:srgbClr val="558ED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)</a:t>
            </a:r>
          </a:p>
        </p:txBody>
      </p:sp>
      <p:sp>
        <p:nvSpPr>
          <p:cNvPr id="67620" name="Text Box 36"/>
          <p:cNvSpPr txBox="1">
            <a:spLocks noChangeArrowheads="1"/>
          </p:cNvSpPr>
          <p:nvPr/>
        </p:nvSpPr>
        <p:spPr bwMode="auto">
          <a:xfrm>
            <a:off x="6443663" y="2843213"/>
            <a:ext cx="2590800" cy="3048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(                -</a:t>
            </a:r>
            <a:r>
              <a:rPr lang="nl-NL" sz="2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v</a:t>
            </a:r>
            <a:r>
              <a:rPr lang="nl-NL" sz="2000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i</a:t>
            </a:r>
            <a:r>
              <a:rPr lang="nl-NL" sz="2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sym typeface="Symbol" pitchFamily="18" charset="2"/>
              </a:rPr>
              <a:t>)</a:t>
            </a:r>
          </a:p>
        </p:txBody>
      </p:sp>
      <p:pic>
        <p:nvPicPr>
          <p:cNvPr id="67617" name="Picture 33" descr="damp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4950" y="2965450"/>
            <a:ext cx="3762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Rectangle 17"/>
          <p:cNvSpPr>
            <a:spLocks noChangeArrowheads="1"/>
          </p:cNvSpPr>
          <p:nvPr/>
        </p:nvSpPr>
        <p:spPr bwMode="auto">
          <a:xfrm>
            <a:off x="5867400" y="0"/>
            <a:ext cx="433388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/>
            <a:endParaRPr lang="nl-NL">
              <a:latin typeface="Calibri" pitchFamily="34" charset="0"/>
            </a:endParaRPr>
          </a:p>
        </p:txBody>
      </p:sp>
      <p:sp>
        <p:nvSpPr>
          <p:cNvPr id="20489" name="Rectangle 18"/>
          <p:cNvSpPr>
            <a:spLocks noChangeArrowheads="1"/>
          </p:cNvSpPr>
          <p:nvPr/>
        </p:nvSpPr>
        <p:spPr bwMode="auto">
          <a:xfrm>
            <a:off x="5795963" y="87313"/>
            <a:ext cx="6477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/>
            <a:endParaRPr lang="nl-NL">
              <a:latin typeface="Calibri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561975" y="515938"/>
            <a:ext cx="15541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out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med" advTm="131181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18" grpId="0"/>
      <p:bldP spid="67619" grpId="0"/>
      <p:bldP spid="67620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ep 14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7" name="Rechte verbindingslijn 16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193675" y="193675"/>
            <a:ext cx="8640763" cy="443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qual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intervals</a:t>
            </a:r>
            <a:endParaRPr lang="nl-NL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WARNING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 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 0 is not the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same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as '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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=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small'.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 pitchFamily="18" charset="2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The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substitutions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for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u’(t)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and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v’(t) are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approximations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only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. 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 pitchFamily="18" charset="2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 pitchFamily="18" charset="2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As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we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will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see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in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a later example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, aliasing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errors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are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worse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when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the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sampled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signal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changes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rapidly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,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compared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the sampling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rate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. 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 pitchFamily="18" charset="2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 pitchFamily="18" charset="2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Concrete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: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unless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 is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much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smaller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than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the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period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of the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oscillation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(=m/C), the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approximations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are  bad – with the risk of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instability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.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med" advTm="96794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2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kstvak 12"/>
          <p:cNvSpPr txBox="1"/>
          <p:nvPr/>
        </p:nvSpPr>
        <p:spPr>
          <a:xfrm>
            <a:off x="3635375" y="877888"/>
            <a:ext cx="15541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out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93675" y="193675"/>
            <a:ext cx="8721725" cy="4802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Infinitesimal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intervals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mass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-spring system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with        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damping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revisited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From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physics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we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know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K=ma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where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K=C(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</a:t>
            </a:r>
            <a:r>
              <a:rPr lang="nl-NL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rest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-u)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a=u’’. 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For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some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purposes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the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numerical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solution (sampling) is not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acceptable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Interested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in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outcome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?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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use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better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numerical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methods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Wingdings" pitchFamily="2" charset="2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Interested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in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insight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? 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try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use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symbolic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methods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, i.e.: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analysing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differential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equations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Wingdings" pitchFamily="2" charset="2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Only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possible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in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very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few special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cases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In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particular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linear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(sets of)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DE’s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.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 pitchFamily="18" charset="2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med" advTm="120843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087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93675" y="193675"/>
            <a:ext cx="8751888" cy="4802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Infinitesimal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intervals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mass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-spring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system with        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damping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revisited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From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physics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we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know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K=ma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where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K=C(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</a:t>
            </a:r>
            <a:r>
              <a:rPr lang="nl-NL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rest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-u)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a=u’’.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Here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K=K(t), u=u(t). Let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try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a solution of the form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u=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</a:t>
            </a:r>
            <a:r>
              <a:rPr lang="nl-NL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rest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+A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sin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(t/T)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u’’= -AT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-2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sin(t/T)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Substitute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back: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-mAT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-2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sin(t/T)=C(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</a:t>
            </a:r>
            <a:r>
              <a:rPr lang="nl-NL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rest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</a:t>
            </a:r>
            <a:r>
              <a:rPr lang="nl-NL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rest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-Asin(t/T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) ),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mT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-2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=C, or T=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m/C   ( =:T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0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)</a:t>
            </a:r>
          </a:p>
        </p:txBody>
      </p:sp>
      <p:sp>
        <p:nvSpPr>
          <p:cNvPr id="26626" name="Rectangle 10"/>
          <p:cNvSpPr>
            <a:spLocks noChangeArrowheads="1"/>
          </p:cNvSpPr>
          <p:nvPr/>
        </p:nvSpPr>
        <p:spPr bwMode="auto">
          <a:xfrm>
            <a:off x="10602913" y="2949575"/>
            <a:ext cx="1584325" cy="325438"/>
          </a:xfrm>
          <a:prstGeom prst="rect">
            <a:avLst/>
          </a:prstGeom>
          <a:solidFill>
            <a:srgbClr val="FF9900">
              <a:alpha val="54117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nl-NL">
              <a:latin typeface="Calibri" pitchFamily="34" charset="0"/>
            </a:endParaRPr>
          </a:p>
        </p:txBody>
      </p:sp>
      <p:grpSp>
        <p:nvGrpSpPr>
          <p:cNvPr id="26627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kstvak 15"/>
          <p:cNvSpPr txBox="1"/>
          <p:nvPr/>
        </p:nvSpPr>
        <p:spPr>
          <a:xfrm>
            <a:off x="3635375" y="877888"/>
            <a:ext cx="15541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out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med" advTm="259091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93675" y="193675"/>
            <a:ext cx="8555038" cy="59102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Infinitesimal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intervals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mass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-spring system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with        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damping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revisited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From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physics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we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know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K=ma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where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K=C(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</a:t>
            </a:r>
            <a:r>
              <a:rPr lang="nl-NL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rest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-u)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a=u’’.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Here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K=K(t), u=u(t). 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try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u=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u</a:t>
            </a:r>
            <a:r>
              <a:rPr lang="nl-NL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rest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+Ae</a:t>
            </a:r>
            <a:r>
              <a:rPr lang="nl-NL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t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,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then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C++m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2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=0, or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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1,2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=(- (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2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-4mC))/2m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Let 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0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=(4mC).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For  = 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0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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critical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damping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;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for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 &lt; 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0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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oscillations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; T=T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0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/(1- ( /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0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)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2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)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for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 &gt; 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0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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super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critical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damping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 pitchFamily="18" charset="2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(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further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details: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lectures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‘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dynamical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 systems’)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 pitchFamily="18" charset="2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 pitchFamily="18" charset="2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635375" y="877888"/>
            <a:ext cx="15541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out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6156325" y="1327150"/>
            <a:ext cx="431800" cy="30797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-</a:t>
            </a: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v</a:t>
            </a:r>
          </a:p>
        </p:txBody>
      </p:sp>
      <p:grpSp>
        <p:nvGrpSpPr>
          <p:cNvPr id="28676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2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5710238" y="2016125"/>
            <a:ext cx="3470275" cy="2355850"/>
          </a:xfrm>
          <a:prstGeom prst="rect">
            <a:avLst/>
          </a:prstGeom>
          <a:solidFill>
            <a:schemeClr val="tx2">
              <a:lumMod val="60000"/>
              <a:lumOff val="40000"/>
              <a:alpha val="25000"/>
            </a:schemeClr>
          </a:solidFill>
          <a:ln>
            <a:noFill/>
          </a:ln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substituting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u =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Ae</a:t>
            </a:r>
            <a:r>
              <a:rPr lang="nl-NL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t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into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u</a:t>
            </a:r>
            <a:r>
              <a:rPr lang="nl-NL" sz="1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rest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-u)-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u’=mu’’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and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using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  <a:sym typeface="Symbol" pitchFamily="18" charset="2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u’=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Ae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t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; u’’=A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2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e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t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.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C(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u</a:t>
            </a:r>
            <a:r>
              <a:rPr lang="nl-NL" sz="1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rest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-u</a:t>
            </a:r>
            <a:r>
              <a:rPr lang="nl-NL" sz="1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rest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-Ae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t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)- 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Ae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t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=mA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2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e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t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Must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hold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for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any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 t,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so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 indeed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C + 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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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 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+ m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2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  <a:sym typeface="Symbol" pitchFamily="18" charset="2"/>
              </a:rPr>
              <a:t>=0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med" advTm="356983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  <p:bldP spid="8" grpId="0"/>
      <p:bldP spid="9" grpId="0"/>
      <p:bldP spid="31756" grpId="0" animBg="1"/>
      <p:bldP spid="3175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2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93675" y="193675"/>
            <a:ext cx="8066088" cy="59102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Equal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intervals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revisited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playing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 CD. 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Sound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on a CD is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represented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as a series of 44100 samples/sec of the amplitude.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Playing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sound: take a sample P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Do a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calculation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process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the sound 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e.g., Q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i+1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=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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Q</a:t>
            </a:r>
            <a:r>
              <a:rPr lang="nl-NL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i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+(1-)P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i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pitchFamily="18" charset="2"/>
              </a:rPr>
              <a:t>)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Next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output Q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i+1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the speaker.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again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r>
              <a:rPr lang="nl-NL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i+1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=F(</a:t>
            </a: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r>
              <a:rPr lang="nl-NL" b="1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</a:t>
            </a: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,P</a:t>
            </a:r>
            <a:r>
              <a:rPr lang="nl-NL" b="1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)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 pitchFamily="18" charset="2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 pitchFamily="18" charset="2"/>
            </a:endParaRPr>
          </a:p>
        </p:txBody>
      </p:sp>
      <p:sp>
        <p:nvSpPr>
          <p:cNvPr id="79903" name="AutoShape 31"/>
          <p:cNvSpPr>
            <a:spLocks noChangeArrowheads="1"/>
          </p:cNvSpPr>
          <p:nvPr/>
        </p:nvSpPr>
        <p:spPr bwMode="auto">
          <a:xfrm>
            <a:off x="2555875" y="411163"/>
            <a:ext cx="4321175" cy="1998662"/>
          </a:xfrm>
          <a:prstGeom prst="wedgeRoundRectCallout">
            <a:avLst>
              <a:gd name="adj1" fmla="val -72032"/>
              <a:gd name="adj2" fmla="val 109625"/>
              <a:gd name="adj3" fmla="val 16667"/>
            </a:avLst>
          </a:prstGeom>
          <a:solidFill>
            <a:srgbClr val="CCFFCC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nl-NL">
                <a:latin typeface="Calibri" pitchFamily="34" charset="0"/>
              </a:rPr>
              <a:t>If </a:t>
            </a:r>
            <a:r>
              <a:rPr lang="nl-NL">
                <a:latin typeface="Calibri" pitchFamily="34" charset="0"/>
                <a:sym typeface="Symbol" pitchFamily="18" charset="2"/>
              </a:rPr>
              <a:t> is (close to) 0, we get the original samples; if  is closer to 1, Q</a:t>
            </a:r>
            <a:r>
              <a:rPr lang="nl-NL" baseline="-25000">
                <a:latin typeface="Calibri" pitchFamily="34" charset="0"/>
                <a:sym typeface="Symbol" pitchFamily="18" charset="2"/>
              </a:rPr>
              <a:t>i+1</a:t>
            </a:r>
            <a:r>
              <a:rPr lang="nl-NL">
                <a:latin typeface="Calibri" pitchFamily="34" charset="0"/>
                <a:sym typeface="Symbol" pitchFamily="18" charset="2"/>
              </a:rPr>
              <a:t> is more similar to Q</a:t>
            </a:r>
            <a:r>
              <a:rPr lang="nl-NL" baseline="-25000">
                <a:latin typeface="Calibri" pitchFamily="34" charset="0"/>
                <a:sym typeface="Symbol" pitchFamily="18" charset="2"/>
              </a:rPr>
              <a:t>i</a:t>
            </a:r>
            <a:r>
              <a:rPr lang="nl-NL">
                <a:latin typeface="Calibri" pitchFamily="34" charset="0"/>
                <a:sym typeface="Symbol" pitchFamily="18" charset="2"/>
              </a:rPr>
              <a:t>, so no fast changes in Q: higher frequencies are reduced: low-pass filtering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 advTm="145448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uiExpand="1" build="p" bldLvl="5"/>
      <p:bldP spid="79903" grpId="0" animBg="1"/>
      <p:bldP spid="79903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22.4|1.4|4.5|4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9.7|11.7|19.2|14.3|16.7|3.2|4.2|28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3|4.4|26.8|35|20.2|37.8|16.3|9.4|19.3|53.2|26.5|2|13.3|16.8|13|18.2|25.1|18.9|13|8.2|10.2|19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9|56.1|22.6|16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17.2|12.1|2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4.2|16.9|17.9|26|19.6|13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5|4|4|50.9|22.4|10.4|6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9.1|36.1|31.6|18.2|112.7|23.8|34.3|2.7|23.8|8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5.8|14.2|9.1|2.8|38.5|40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2.3|15.8|12.2|12.4|31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4584</TotalTime>
  <Words>1446</Words>
  <Application>Microsoft Macintosh PowerPoint</Application>
  <PresentationFormat>On-screen Show (16:9)</PresentationFormat>
  <Paragraphs>174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 core Course on Modeling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Tijn Borghuis</cp:lastModifiedBy>
  <cp:revision>402</cp:revision>
  <dcterms:created xsi:type="dcterms:W3CDTF">2013-05-16T11:19:57Z</dcterms:created>
  <dcterms:modified xsi:type="dcterms:W3CDTF">2014-01-18T15:11:53Z</dcterms:modified>
</cp:coreProperties>
</file>